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36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264" r:id="rId4"/>
    <p:sldId id="261" r:id="rId5"/>
    <p:sldId id="259" r:id="rId6"/>
    <p:sldId id="260" r:id="rId7"/>
    <p:sldId id="265" r:id="rId8"/>
    <p:sldId id="270" r:id="rId9"/>
    <p:sldId id="262" r:id="rId10"/>
    <p:sldId id="263" r:id="rId11"/>
    <p:sldId id="266" r:id="rId12"/>
    <p:sldId id="268" r:id="rId13"/>
    <p:sldId id="267" r:id="rId14"/>
    <p:sldId id="275" r:id="rId15"/>
    <p:sldId id="269" r:id="rId16"/>
    <p:sldId id="271" r:id="rId17"/>
    <p:sldId id="272" r:id="rId18"/>
    <p:sldId id="274" r:id="rId19"/>
    <p:sldId id="273" r:id="rId20"/>
    <p:sldId id="276" r:id="rId21"/>
    <p:sldId id="257" r:id="rId22"/>
  </p:sldIdLst>
  <p:sldSz cx="9144000" cy="6858000" type="screen4x3"/>
  <p:notesSz cx="6858000" cy="9144000"/>
  <p:embeddedFontLst>
    <p:embeddedFont>
      <p:font typeface="Arvo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Economica" panose="020B060402020202020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C8F1"/>
    <a:srgbClr val="F98512"/>
    <a:srgbClr val="009900"/>
    <a:srgbClr val="CCECFF"/>
    <a:srgbClr val="E5DEDB"/>
    <a:srgbClr val="F1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8CC9E6-33EC-1F7A-23CC-1B723F9E6C2C}" v="536" dt="2020-07-02T12:15:47.437"/>
    <p1510:client id="{6186241B-AAF7-45C0-83FD-4419BDA28110}" v="11" dt="2020-07-01T08:05:42.737"/>
    <p1510:client id="{870D16BB-9C22-2CD3-ED23-8887A68A24F3}" v="10" dt="2020-07-02T21:49:01.432"/>
    <p1510:client id="{D5233B6A-78B3-3F28-E488-CEC1C1F5F5D0}" v="623" dt="2020-07-01T12:09:43.659"/>
    <p1510:client id="{F0BAD949-577F-A1F4-87A1-6E34EB4F90D8}" v="24" dt="2020-07-01T11:42:29.806"/>
    <p1510:client id="{F2D27D3C-522C-005D-0BB4-D2EA4FC8B048}" v="533" dt="2020-07-02T11:55:57.9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03F66-7477-4F75-A7C8-D4C5E0AC3FC2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0910B-D9FF-4267-A7E5-4ACFEE2FC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6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://creativecommons.org/licenses/by/4.0/deed.en_US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208869" y="1121801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-51536" y="1121801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730204" y="1121801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785766" y="884837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14581" y="884837"/>
            <a:ext cx="270000" cy="27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1244655" y="884837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991663" y="884837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30204" y="884837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208869" y="884837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51536" y="884837"/>
            <a:ext cx="270000" cy="27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2320594" y="621750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2053180" y="621750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785766" y="621750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514581" y="621750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91698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71373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 spc="300">
                <a:solidFill>
                  <a:schemeClr val="accent2"/>
                </a:solidFill>
                <a:latin typeface="Economica" panose="02000506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697077" y="18008"/>
            <a:ext cx="2307426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Indian Institute of Science</a:t>
            </a:r>
          </a:p>
          <a:p>
            <a:pPr>
              <a:lnSpc>
                <a:spcPts val="1400"/>
              </a:lnSpc>
              <a:spcAft>
                <a:spcPts val="300"/>
              </a:spcAft>
            </a:pPr>
            <a:r>
              <a:rPr lang="en-US" sz="11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Bangalore, India</a:t>
            </a:r>
            <a:endParaRPr lang="en-US" sz="10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ts val="1200"/>
              </a:lnSpc>
              <a:spcAft>
                <a:spcPts val="200"/>
              </a:spcAft>
            </a:pPr>
            <a:r>
              <a:rPr lang="hi-IN" sz="1000" b="1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भारतीय विज्ञान संस्थान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ts val="1200"/>
              </a:lnSpc>
            </a:pPr>
            <a:r>
              <a:rPr lang="hi-IN" sz="1000" err="1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बंगलौर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,</a:t>
            </a:r>
            <a:r>
              <a:rPr lang="hi-IN" sz="10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 भारत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US" sz="10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21" name="Picture 20" descr="http://www.iisc.ernet.in/fa/images/IIsc_logo.jpg"/>
          <p:cNvPicPr/>
          <p:nvPr/>
        </p:nvPicPr>
        <p:blipFill>
          <a:blip r:embed="rId2" cstate="print">
            <a:duotone>
              <a:srgbClr val="9C6A6A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" y="79782"/>
            <a:ext cx="684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://www.iisc.ernet.in/fa/images/IIsc_logo.jpg"/>
          <p:cNvPicPr/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" y="58266"/>
            <a:ext cx="684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3119717" y="0"/>
            <a:ext cx="6024281" cy="360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i="0">
                <a:solidFill>
                  <a:schemeClr val="bg1"/>
                </a:solidFill>
                <a:effectLst/>
                <a:latin typeface="Economica" panose="02000506040000020004" pitchFamily="2" charset="0"/>
                <a:ea typeface="Calibri" panose="020F0502020204030204" pitchFamily="34" charset="0"/>
                <a:cs typeface="Mangal" panose="02040503050203030202" pitchFamily="18" charset="0"/>
              </a:rPr>
              <a:t>Department of Computer Science and Automation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852836" y="354958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87735" y="354958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320594" y="354958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2053180" y="354958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469274" y="1121801"/>
            <a:ext cx="270000" cy="27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69274" y="884837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9111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075" y="-3516"/>
            <a:ext cx="9136925" cy="360000"/>
            <a:chOff x="7075" y="-3516"/>
            <a:chExt cx="9136925" cy="360000"/>
          </a:xfrm>
        </p:grpSpPr>
        <p:sp>
          <p:nvSpPr>
            <p:cNvPr id="27" name="Rectangle 26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pic>
          <p:nvPicPr>
            <p:cNvPr id="29" name="Picture 28" descr="http://www.iisc.ernet.in/fa/images/IIsc_logo.jpg"/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Rectangle 29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8" name="object 7"/>
            <p:cNvSpPr/>
            <p:nvPr/>
          </p:nvSpPr>
          <p:spPr>
            <a:xfrm>
              <a:off x="458302" y="31972"/>
              <a:ext cx="11614" cy="11514"/>
            </a:xfrm>
            <a:prstGeom prst="ellipse">
              <a:avLst/>
            </a:prstGeom>
            <a:solidFill>
              <a:srgbClr val="59CA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20DEA7C-01AF-4453-B4A3-D032184B87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8541"/>
            <a:ext cx="60555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3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A2E4-E413-42F4-B6D3-CFEB1D9887B1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30" name="Rectangle 29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2860350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1451055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3E4897B-2289-4251-AC2B-4FD43289A780}"/>
              </a:ext>
            </a:extLst>
          </p:cNvPr>
          <p:cNvSpPr/>
          <p:nvPr userDrawn="1"/>
        </p:nvSpPr>
        <p:spPr>
          <a:xfrm>
            <a:off x="1435107" y="-3516"/>
            <a:ext cx="360000" cy="360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D6D41A-BC2B-4381-9D2F-A87AD4D5AC5E}"/>
              </a:ext>
            </a:extLst>
          </p:cNvPr>
          <p:cNvSpPr/>
          <p:nvPr userDrawn="1"/>
        </p:nvSpPr>
        <p:spPr>
          <a:xfrm>
            <a:off x="3186976" y="-5318"/>
            <a:ext cx="360000" cy="360000"/>
          </a:xfrm>
          <a:prstGeom prst="rect">
            <a:avLst/>
          </a:prstGeom>
          <a:solidFill>
            <a:srgbClr val="5DC8F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23" name="Picture 22" descr="http://www.iisc.ernet.in/fa/images/IIsc_logo.jpg">
            <a:extLst>
              <a:ext uri="{FF2B5EF4-FFF2-40B4-BE49-F238E27FC236}">
                <a16:creationId xmlns:a16="http://schemas.microsoft.com/office/drawing/2014/main" id="{F7481430-017F-4163-AA85-3658C63AA214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" y="-3516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12AACD-CCB8-46E3-B4EF-2EFDE1D589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8541"/>
            <a:ext cx="60555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4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7/11/2020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075" y="-3516"/>
            <a:ext cx="9136925" cy="360000"/>
            <a:chOff x="7075" y="-3516"/>
            <a:chExt cx="9136925" cy="360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pic>
          <p:nvPicPr>
            <p:cNvPr id="22" name="Picture 21" descr="http://www.iisc.ernet.in/fa/images/IIsc_logo.jpg"/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Rectangle 22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 userDrawn="1"/>
          </p:nvGrpSpPr>
          <p:grpSpPr>
            <a:xfrm>
              <a:off x="458301" y="31970"/>
              <a:ext cx="202962" cy="20110"/>
              <a:chOff x="1095003" y="657286"/>
              <a:chExt cx="1287260" cy="127546"/>
            </a:xfrm>
          </p:grpSpPr>
          <p:sp>
            <p:nvSpPr>
              <p:cNvPr id="53" name="bk object 17"/>
              <p:cNvSpPr/>
              <p:nvPr/>
            </p:nvSpPr>
            <p:spPr>
              <a:xfrm>
                <a:off x="2291458" y="694662"/>
                <a:ext cx="90805" cy="9017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7"/>
              <p:cNvSpPr/>
              <p:nvPr/>
            </p:nvSpPr>
            <p:spPr>
              <a:xfrm>
                <a:off x="1095003" y="657286"/>
                <a:ext cx="73660" cy="73025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80AD16CC-100C-4CF7-A963-6ED23E28C6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8541"/>
            <a:ext cx="60555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0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34" name="Rectangle 33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rgbClr val="5ECCF3"/>
                </a:gs>
                <a:gs pos="100000">
                  <a:srgbClr val="4E67C8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-1" y="-3516"/>
              <a:ext cx="3556592" cy="3600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rgbClr val="A7EA52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rgbClr val="5ECCF3">
                <a:lumMod val="60000"/>
                <a:lumOff val="4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rgbClr val="B4DCFA">
                <a:lumMod val="9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AE4D4999-689B-474B-85DE-7EB5E181191A}"/>
              </a:ext>
            </a:extLst>
          </p:cNvPr>
          <p:cNvSpPr/>
          <p:nvPr userDrawn="1"/>
        </p:nvSpPr>
        <p:spPr>
          <a:xfrm>
            <a:off x="3192291" y="-5318"/>
            <a:ext cx="406829" cy="360000"/>
          </a:xfrm>
          <a:prstGeom prst="rect">
            <a:avLst/>
          </a:prstGeom>
          <a:solidFill>
            <a:srgbClr val="5DC8F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63" name="Picture 62" descr="http://www.iisc.ernet.in/fa/images/IIsc_logo.jpg">
            <a:extLst>
              <a:ext uri="{FF2B5EF4-FFF2-40B4-BE49-F238E27FC236}">
                <a16:creationId xmlns:a16="http://schemas.microsoft.com/office/drawing/2014/main" id="{CBED1E0E-DE15-4544-870E-8E714E05FCB9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" y="-3516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8C5633-FF39-471E-BCEB-1B4E553607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0377"/>
            <a:ext cx="605551" cy="360001"/>
          </a:xfrm>
          <a:prstGeom prst="rect">
            <a:avLst/>
          </a:prstGeom>
        </p:spPr>
      </p:pic>
      <p:pic>
        <p:nvPicPr>
          <p:cNvPr id="17" name="Picture 2" descr="Creative Commons License">
            <a:extLst>
              <a:ext uri="{FF2B5EF4-FFF2-40B4-BE49-F238E27FC236}">
                <a16:creationId xmlns:a16="http://schemas.microsoft.com/office/drawing/2014/main" id="{615E1711-9529-4A5F-A5B5-CA5DA23661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34" y="626550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7493FBFD-41BF-46E4-B366-4D01110AA6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35107" y="6116639"/>
            <a:ext cx="56271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Slide Template Source: ©Department of Computational and Data Science, IISc, 2016</a:t>
            </a:r>
            <a:b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</a:br>
            <a:r>
              <a:rPr lang="en-IN" sz="1200" i="1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rPr>
              <a:t>This work is licensed under a </a:t>
            </a:r>
            <a:r>
              <a:rPr lang="en-IN" sz="1200" i="1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hlinkClick r:id="rId7"/>
              </a:rPr>
              <a:t>Creative Commons Attribution 4.0 International License</a:t>
            </a: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IN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Copyright for external content used with attribution is retained by their original authors</a:t>
            </a:r>
            <a:endParaRPr kumimoji="0" lang="en-US" sz="1200" b="0" i="1" u="none" strike="noStrike" cap="none" normalizeH="0" baseline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5460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5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030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fld id="{D8386ECE-7B38-4FA0-871D-C7425BF9B05B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8800" y="6356351"/>
            <a:ext cx="558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11532" y="6356351"/>
            <a:ext cx="903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fld id="{9EFCAA85-8796-4B17-9CA3-4CB18724E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7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Arvo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‣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Courier New" panose="02070309020205020404" pitchFamily="49" charset="0"/>
        <a:buChar char="o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5914"/>
            <a:ext cx="9143999" cy="2281929"/>
          </a:xfrm>
        </p:spPr>
        <p:txBody>
          <a:bodyPr>
            <a:normAutofit/>
          </a:bodyPr>
          <a:lstStyle/>
          <a:p>
            <a:r>
              <a:rPr lang="en-US" sz="4400" dirty="0"/>
              <a:t>Robust Contour Discovery</a:t>
            </a:r>
            <a:br>
              <a:rPr lang="en-US" sz="4400" dirty="0"/>
            </a:br>
            <a:r>
              <a:rPr lang="en-US" sz="4400" dirty="0"/>
              <a:t>for</a:t>
            </a:r>
            <a:br>
              <a:rPr lang="en-US" sz="4400" dirty="0"/>
            </a:br>
            <a:r>
              <a:rPr lang="en-US" sz="4400" dirty="0"/>
              <a:t>Plan Bouquets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9" y="3556220"/>
            <a:ext cx="6858000" cy="243545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Achint Chaudhary</a:t>
            </a:r>
          </a:p>
          <a:p>
            <a:r>
              <a:rPr lang="en-US" sz="1800" dirty="0">
                <a:latin typeface="Economica"/>
              </a:rPr>
              <a:t>MTech</a:t>
            </a:r>
          </a:p>
          <a:p>
            <a:endParaRPr lang="en-US" sz="1800" dirty="0">
              <a:latin typeface="Economica"/>
            </a:endParaRPr>
          </a:p>
          <a:p>
            <a:r>
              <a:rPr lang="en-US" sz="1800" dirty="0">
                <a:latin typeface="Economica"/>
              </a:rPr>
              <a:t>Advisor</a:t>
            </a:r>
          </a:p>
          <a:p>
            <a:r>
              <a:rPr lang="en-US" sz="1800" dirty="0">
                <a:latin typeface="Economica"/>
              </a:rPr>
              <a:t>Prof. Jayant R. </a:t>
            </a:r>
            <a:r>
              <a:rPr lang="en-US" sz="1800" dirty="0" err="1">
                <a:latin typeface="Economica"/>
              </a:rPr>
              <a:t>Haritsa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4662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10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1C47E2-E9FF-4C05-A327-CB3F61622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80" y="1163637"/>
            <a:ext cx="6586439" cy="4530725"/>
          </a:xfrm>
        </p:spPr>
      </p:pic>
    </p:spTree>
    <p:extLst>
      <p:ext uri="{BB962C8B-B14F-4D97-AF65-F5344CB8AC3E}">
        <p14:creationId xmlns:p14="http://schemas.microsoft.com/office/powerpoint/2010/main" val="36604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Cons of existing methods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CCE3B-969C-4F11-A225-0BCC970D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3939446" cy="453072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dirty="0">
                    <a:cs typeface="Calibri"/>
                  </a:rPr>
                  <a:t>Discretization limits the search to finite number of points</a:t>
                </a:r>
              </a:p>
              <a:p>
                <a:pPr marL="0" indent="0">
                  <a:buNone/>
                </a:pPr>
                <a:endParaRPr lang="en-US" sz="1000" dirty="0">
                  <a:cs typeface="Calibri"/>
                </a:endParaRPr>
              </a:p>
              <a:p>
                <a:r>
                  <a:rPr lang="en-US" dirty="0">
                    <a:cs typeface="Calibri"/>
                  </a:rPr>
                  <a:t>Cost deviated from ideal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Calibri"/>
                  </a:rPr>
                  <a:t> of contour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>
                  <a:cs typeface="Calibri"/>
                </a:endParaRPr>
              </a:p>
              <a:p>
                <a:endParaRPr lang="en-US" sz="1000" dirty="0">
                  <a:cs typeface="Calibri"/>
                </a:endParaRPr>
              </a:p>
              <a:p>
                <a:r>
                  <a:rPr lang="en-US" dirty="0">
                    <a:cs typeface="Calibri"/>
                  </a:rPr>
                  <a:t>May lead to slits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Calibri"/>
                  </a:rPr>
                  <a:t> when used with the full space exploration</a:t>
                </a:r>
              </a:p>
              <a:p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CCE3B-969C-4F11-A225-0BCC970D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3939446" cy="4530726"/>
              </a:xfrm>
              <a:blipFill>
                <a:blip r:embed="rId2"/>
                <a:stretch>
                  <a:fillRect l="-2632" t="-2151" r="-51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dirty="0" smtClean="0"/>
              <a:t>11</a:t>
            </a:fld>
            <a:endParaRPr lang="en-US" dirty="0"/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4CDCA3-87BB-4584-AC58-36FB6CED8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679" y="1821019"/>
            <a:ext cx="3481535" cy="341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3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NEXUS Cost Deviation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4A0885-875B-4712-BB73-60D17D7204BD}"/>
                  </a:ext>
                </a:extLst>
              </p:cNvPr>
              <p:cNvSpPr txBox="1"/>
              <p:nvPr/>
            </p:nvSpPr>
            <p:spPr>
              <a:xfrm>
                <a:off x="3135112" y="2248422"/>
                <a:ext cx="2105890" cy="560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𝑠𝑒𝑙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>
                                  <m:d>
                                    <m:d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𝐸𝑆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deg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4A0885-875B-4712-BB73-60D17D720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112" y="2248422"/>
                <a:ext cx="2105890" cy="5609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AFB108-CF2D-4EA3-8AF4-363C54C239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16" y="2160622"/>
            <a:ext cx="2855931" cy="2580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A3327C-1330-4D8B-9936-872BC0A2F0B6}"/>
                  </a:ext>
                </a:extLst>
              </p:cNvPr>
              <p:cNvSpPr txBox="1"/>
              <p:nvPr/>
            </p:nvSpPr>
            <p:spPr>
              <a:xfrm>
                <a:off x="628647" y="1602818"/>
                <a:ext cx="78867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Assume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dirty="0"/>
                  <a:t> in BCG assumption,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𝑠𝑒𝑙</m:t>
                        </m:r>
                      </m:sub>
                    </m:sSub>
                  </m:oMath>
                </a14:m>
                <a:r>
                  <a:rPr lang="en-IN" dirty="0"/>
                  <a:t> is the ratio to discretize ESS,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IN" dirty="0"/>
                  <a:t> is cost ratio change per step in ESS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A3327C-1330-4D8B-9936-872BC0A2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7" y="1602818"/>
                <a:ext cx="7886700" cy="646331"/>
              </a:xfrm>
              <a:prstGeom prst="rect">
                <a:avLst/>
              </a:prstGeom>
              <a:blipFill>
                <a:blip r:embed="rId4"/>
                <a:stretch>
                  <a:fillRect l="-618" t="-5660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7B1E99-6CBF-40C6-8278-2C49713CD8CF}"/>
                  </a:ext>
                </a:extLst>
              </p:cNvPr>
              <p:cNvSpPr txBox="1"/>
              <p:nvPr/>
            </p:nvSpPr>
            <p:spPr>
              <a:xfrm>
                <a:off x="628645" y="2793295"/>
                <a:ext cx="3943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Black points have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, where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7B1E99-6CBF-40C6-8278-2C49713CD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5" y="2793295"/>
                <a:ext cx="3943349" cy="369332"/>
              </a:xfrm>
              <a:prstGeom prst="rect">
                <a:avLst/>
              </a:prstGeom>
              <a:blipFill>
                <a:blip r:embed="rId5"/>
                <a:stretch>
                  <a:fillRect l="-1236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BF078D-5DFA-4B45-A3C3-5CC10F0236F7}"/>
                  </a:ext>
                </a:extLst>
              </p:cNvPr>
              <p:cNvSpPr txBox="1"/>
              <p:nvPr/>
            </p:nvSpPr>
            <p:spPr>
              <a:xfrm>
                <a:off x="743811" y="2297723"/>
                <a:ext cx="1972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𝑠𝑒𝑙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BF078D-5DFA-4B45-A3C3-5CC10F02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11" y="2297723"/>
                <a:ext cx="19728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A77B34-BC34-4857-8DE5-C5FB5D22079A}"/>
                  </a:ext>
                </a:extLst>
              </p:cNvPr>
              <p:cNvSpPr txBox="1"/>
              <p:nvPr/>
            </p:nvSpPr>
            <p:spPr>
              <a:xfrm>
                <a:off x="1038742" y="3245773"/>
                <a:ext cx="2297257" cy="661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𝑠𝑒𝑙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A77B34-BC34-4857-8DE5-C5FB5D220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42" y="3245773"/>
                <a:ext cx="2297257" cy="6619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95A22B-B585-4253-916D-1C6EF506BF09}"/>
                  </a:ext>
                </a:extLst>
              </p:cNvPr>
              <p:cNvSpPr txBox="1"/>
              <p:nvPr/>
            </p:nvSpPr>
            <p:spPr>
              <a:xfrm>
                <a:off x="628646" y="4127527"/>
                <a:ext cx="52152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Yellow point have cost &lt;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, in that case Blind-search of NEXUS will choose a next red point now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95A22B-B585-4253-916D-1C6EF506B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6" y="4127527"/>
                <a:ext cx="5215201" cy="923330"/>
              </a:xfrm>
              <a:prstGeom prst="rect">
                <a:avLst/>
              </a:prstGeom>
              <a:blipFill>
                <a:blip r:embed="rId8"/>
                <a:stretch>
                  <a:fillRect l="-935" t="-3289" r="-12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EA9B39-1C38-4251-8867-7ABC65DB0014}"/>
                  </a:ext>
                </a:extLst>
              </p:cNvPr>
              <p:cNvSpPr txBox="1"/>
              <p:nvPr/>
            </p:nvSpPr>
            <p:spPr>
              <a:xfrm>
                <a:off x="628646" y="4781874"/>
                <a:ext cx="5331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Cost of red point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N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N" dirty="0"/>
                  <a:t> due to BCG is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EA9B39-1C38-4251-8867-7ABC65DB0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6" y="4781874"/>
                <a:ext cx="5331579" cy="369332"/>
              </a:xfrm>
              <a:prstGeom prst="rect">
                <a:avLst/>
              </a:prstGeom>
              <a:blipFill>
                <a:blip r:embed="rId9"/>
                <a:stretch>
                  <a:fillRect l="-914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B40F56-A8C6-46DE-ADA5-97B03C8E818E}"/>
                  </a:ext>
                </a:extLst>
              </p:cNvPr>
              <p:cNvSpPr txBox="1"/>
              <p:nvPr/>
            </p:nvSpPr>
            <p:spPr>
              <a:xfrm>
                <a:off x="991678" y="5286895"/>
                <a:ext cx="5065395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𝑠𝑒𝑙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𝑠𝑒𝑙</m:t>
                              </m:r>
                            </m:sub>
                          </m:sSub>
                        </m:e>
                      </m:func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𝑠𝑒𝑙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b="0" i="1" smtClean="0">
                          <a:latin typeface="Cambria Math" panose="02040503050406030204" pitchFamily="18" charset="0"/>
                        </a:rPr>
                        <m:t>η</m:t>
                      </m:r>
                    </m:oMath>
                  </m:oMathPara>
                </a14:m>
                <a:endParaRPr lang="en-IN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B40F56-A8C6-46DE-ADA5-97B03C8E8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78" y="5286895"/>
                <a:ext cx="5065395" cy="714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EC8373-9B22-4F8C-8385-F7326B23FB35}"/>
                  </a:ext>
                </a:extLst>
              </p:cNvPr>
              <p:cNvSpPr txBox="1"/>
              <p:nvPr/>
            </p:nvSpPr>
            <p:spPr>
              <a:xfrm>
                <a:off x="6418206" y="5151206"/>
                <a:ext cx="1734116" cy="6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So, for NEXUS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latin typeface="Cambria Math" panose="02040503050406030204" pitchFamily="18" charset="0"/>
                        </a:rPr>
                        <m:t>𝜼</m:t>
                      </m:r>
                      <m:r>
                        <a:rPr lang="en-IN" b="1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𝒔𝒆𝒍</m:t>
                          </m:r>
                        </m:sub>
                        <m:sup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EC8373-9B22-4F8C-8385-F7326B23F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206" y="5151206"/>
                <a:ext cx="1734116" cy="669735"/>
              </a:xfrm>
              <a:prstGeom prst="rect">
                <a:avLst/>
              </a:prstGeom>
              <a:blipFill>
                <a:blip r:embed="rId11"/>
                <a:stretch>
                  <a:fillRect l="-3169" t="-4545" b="-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17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vo"/>
              </a:rPr>
              <a:t>AdaNEXUS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 descr="A picture containing screen, building, cage&#10;&#10;Description automatically generated">
            <a:extLst>
              <a:ext uri="{FF2B5EF4-FFF2-40B4-BE49-F238E27FC236}">
                <a16:creationId xmlns:a16="http://schemas.microsoft.com/office/drawing/2014/main" id="{A62F47F0-F013-4223-BF5A-A994F9159E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72622"/>
            <a:ext cx="3429000" cy="2961671"/>
          </a:xfrm>
          <a:prstGeom prst="rect">
            <a:avLst/>
          </a:prstGeom>
        </p:spPr>
      </p:pic>
      <p:pic>
        <p:nvPicPr>
          <p:cNvPr id="7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C0EF775-D675-40CA-8136-2F96902B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1572622"/>
            <a:ext cx="4457699" cy="29616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F0DC4F-9563-4047-8BC9-8FA7419EC7B9}"/>
              </a:ext>
            </a:extLst>
          </p:cNvPr>
          <p:cNvSpPr txBox="1"/>
          <p:nvPr/>
        </p:nvSpPr>
        <p:spPr>
          <a:xfrm>
            <a:off x="628649" y="4835951"/>
            <a:ext cx="788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Piece-wise linear contours are observed in practice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Step sizes during contour discovery can be increased exponentially when the further points are in a desired cost interval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When the next given direction is wrong, aggressive search finds it</a:t>
            </a:r>
          </a:p>
        </p:txBody>
      </p:sp>
    </p:spTree>
    <p:extLst>
      <p:ext uri="{BB962C8B-B14F-4D97-AF65-F5344CB8AC3E}">
        <p14:creationId xmlns:p14="http://schemas.microsoft.com/office/powerpoint/2010/main" val="242986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vo"/>
              </a:rPr>
              <a:t>AdaNEXUS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14</a:t>
            </a:fld>
            <a:endParaRPr lang="en-US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072C70-11D2-482A-8254-50BE5C566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32135"/>
            <a:ext cx="3344739" cy="293528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BA2FE6-717C-4D8B-9B57-3A7478D05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741" y="1732136"/>
            <a:ext cx="4330931" cy="46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43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/>
          <a:p>
            <a:r>
              <a:rPr lang="en-US">
                <a:latin typeface="Arvo"/>
              </a:rPr>
              <a:t>Experiments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CE3B-969C-4F11-A225-0BCC970DA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Environment</a:t>
            </a:r>
          </a:p>
          <a:p>
            <a:pPr lvl="1"/>
            <a:r>
              <a:rPr lang="en-US" dirty="0"/>
              <a:t>Evaluation on 8 TPC-DS SQL queries</a:t>
            </a:r>
          </a:p>
          <a:p>
            <a:pPr lvl="1"/>
            <a:r>
              <a:rPr lang="en-US" dirty="0"/>
              <a:t>Dimension of ESS from 3 to 5</a:t>
            </a:r>
          </a:p>
          <a:p>
            <a:pPr lvl="1"/>
            <a:r>
              <a:rPr lang="en-US" dirty="0"/>
              <a:t>DB instances in range of 1GB to 250GB via CODD</a:t>
            </a:r>
          </a:p>
          <a:p>
            <a:pPr lvl="1"/>
            <a:r>
              <a:rPr lang="en-US" dirty="0"/>
              <a:t>FPC module is used for Foreign Plan Costing</a:t>
            </a:r>
          </a:p>
          <a:p>
            <a:r>
              <a:rPr lang="en-US" dirty="0"/>
              <a:t>System Environment</a:t>
            </a:r>
          </a:p>
          <a:p>
            <a:pPr lvl="1"/>
            <a:r>
              <a:rPr lang="en-US" dirty="0"/>
              <a:t>DB engine is modified version of Postgres-9.4</a:t>
            </a:r>
          </a:p>
          <a:p>
            <a:pPr lvl="1"/>
            <a:r>
              <a:rPr lang="en-US" dirty="0"/>
              <a:t>Intel© Core™ i9 CPU, 32GB 2666MHz RAM, 2TB Storage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030817" cy="365125"/>
          </a:xfrm>
        </p:spPr>
        <p:txBody>
          <a:bodyPr/>
          <a:lstStyle/>
          <a:p>
            <a:fld id="{9A374FA6-C65A-4F94-9F33-CC4E5DB85246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11532" y="6356351"/>
            <a:ext cx="903817" cy="365125"/>
          </a:xfrm>
        </p:spPr>
        <p:txBody>
          <a:bodyPr/>
          <a:lstStyle/>
          <a:p>
            <a:fld id="{9EFCAA85-8796-4B17-9CA3-4CB18724EF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5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Lesser Optimizer Calls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08BC19-D660-4C45-9755-37573E36F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13" y="1733721"/>
            <a:ext cx="5198374" cy="4137668"/>
          </a:xfrm>
        </p:spPr>
      </p:pic>
    </p:spTree>
    <p:extLst>
      <p:ext uri="{BB962C8B-B14F-4D97-AF65-F5344CB8AC3E}">
        <p14:creationId xmlns:p14="http://schemas.microsoft.com/office/powerpoint/2010/main" val="3813960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Reduced Cost Deviation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CE3B-969C-4F11-A225-0BCC970D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0443"/>
            <a:ext cx="7886700" cy="479590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Query 73, 100GB instance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0D4A82E-85A1-4074-BFD2-976452A4C8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216426"/>
            <a:ext cx="3943349" cy="3866705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B2596C7-0E85-4F36-BF1D-FAF6BC3670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16427"/>
            <a:ext cx="3943347" cy="38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98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Reduced Cost Deviation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CE3B-969C-4F11-A225-0BCC970D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0443"/>
            <a:ext cx="7886700" cy="479590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Query 7, 1GB instance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92B594-DFD5-441F-ADD1-09CBF72058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16397"/>
            <a:ext cx="3943347" cy="39756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D1D28D-B8A0-4808-BFD1-3C2DD543C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2216397"/>
            <a:ext cx="3943347" cy="389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12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Plan Cardinalities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19</a:t>
            </a:fld>
            <a:endParaRPr lang="en-US"/>
          </a:p>
        </p:txBody>
      </p:sp>
      <p:pic>
        <p:nvPicPr>
          <p:cNvPr id="8" name="Content Placeholder 7" descr="A pencil and paper&#10;&#10;Description automatically generated">
            <a:extLst>
              <a:ext uri="{FF2B5EF4-FFF2-40B4-BE49-F238E27FC236}">
                <a16:creationId xmlns:a16="http://schemas.microsoft.com/office/drawing/2014/main" id="{76C082DF-197C-48AD-BA75-69AAEC94D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56" y="1733721"/>
            <a:ext cx="5196088" cy="4137668"/>
          </a:xfrm>
        </p:spPr>
      </p:pic>
    </p:spTree>
    <p:extLst>
      <p:ext uri="{BB962C8B-B14F-4D97-AF65-F5344CB8AC3E}">
        <p14:creationId xmlns:p14="http://schemas.microsoft.com/office/powerpoint/2010/main" val="94858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63DE-8E93-4F50-AFF0-88404286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1597"/>
            <a:ext cx="7886700" cy="1325563"/>
          </a:xfrm>
        </p:spPr>
        <p:txBody>
          <a:bodyPr/>
          <a:lstStyle/>
          <a:p>
            <a:r>
              <a:rPr lang="en-US" dirty="0">
                <a:latin typeface="Arvo"/>
              </a:rPr>
              <a:t>Introduction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4E874-4FC4-455A-ADBA-240D75611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855" y="1925016"/>
                <a:ext cx="7489135" cy="453072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𝑆𝑄𝐿</m:t>
                    </m:r>
                  </m:oMath>
                </a14:m>
                <a:r>
                  <a:rPr lang="en-US" dirty="0">
                    <a:cs typeface="Calibri"/>
                  </a:rPr>
                  <a:t> queries are declarative in nature</a:t>
                </a:r>
              </a:p>
              <a:p>
                <a:pPr algn="just"/>
                <a:r>
                  <a:rPr lang="en-US" dirty="0">
                    <a:cs typeface="Calibri"/>
                  </a:rPr>
                  <a:t>Many execution strategies for a SQL query are possible, each is called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𝑞𝑢𝑒𝑟𝑦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𝑝𝑙𝑎𝑛</m:t>
                    </m:r>
                  </m:oMath>
                </a14:m>
                <a:endParaRPr lang="en-US" dirty="0">
                  <a:cs typeface="Calibri"/>
                </a:endParaRPr>
              </a:p>
              <a:p>
                <a:pPr algn="just"/>
                <a:r>
                  <a:rPr lang="en-US" dirty="0">
                    <a:cs typeface="Calibri"/>
                  </a:rPr>
                  <a:t>Database optimizer selects the best plan for execution</a:t>
                </a:r>
                <a:endParaRPr lang="en-IN" dirty="0">
                  <a:cs typeface="Calibri"/>
                </a:endParaRPr>
              </a:p>
              <a:p>
                <a:pPr algn="just"/>
                <a:r>
                  <a:rPr lang="en-US" dirty="0">
                    <a:cs typeface="Calibri"/>
                  </a:rPr>
                  <a:t>Plan choices are suboptimal, as they are based on selectivity estimation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𝑃𝑙𝑎𝑛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𝑏𝑜𝑢𝑞𝑢𝑒𝑡𝑠</m:t>
                    </m:r>
                  </m:oMath>
                </a14:m>
                <a:r>
                  <a:rPr lang="en-US" dirty="0">
                    <a:cs typeface="Calibri"/>
                  </a:rPr>
                  <a:t> was proposed to provide worst case performance guarantees for OLAP queries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4E874-4FC4-455A-ADBA-240D75611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855" y="1925016"/>
                <a:ext cx="7489135" cy="4530726"/>
              </a:xfrm>
              <a:blipFill>
                <a:blip r:embed="rId2"/>
                <a:stretch>
                  <a:fillRect l="-1466" t="-2288" r="-16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31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EFDA1-2ED8-48C5-9E64-18304A324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2D709-8DB6-4FEC-B1FB-DF89BE6E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IN" dirty="0"/>
              <a:t>Discretization of ESS is now removed in </a:t>
            </a:r>
            <a:r>
              <a:rPr lang="en-IN" dirty="0" err="1"/>
              <a:t>AdaNEXUS</a:t>
            </a:r>
            <a:r>
              <a:rPr lang="en-IN" dirty="0"/>
              <a:t>.</a:t>
            </a:r>
          </a:p>
          <a:p>
            <a:pPr algn="just"/>
            <a:r>
              <a:rPr lang="en-IN" dirty="0"/>
              <a:t>Exponentially varying step size leads to bounded cost deviation.</a:t>
            </a:r>
          </a:p>
          <a:p>
            <a:pPr algn="just"/>
            <a:r>
              <a:rPr lang="en-IN" dirty="0"/>
              <a:t>Speed up in contour discovery is obtained (with lesser cost deviation) by using slope information of piece-wise linear contours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Adjacent sub-problems can share information for further speed-up for constructing a contour.</a:t>
            </a:r>
          </a:p>
          <a:p>
            <a:pPr algn="just"/>
            <a:r>
              <a:rPr lang="en-IN" dirty="0"/>
              <a:t>Direction of contour discovery can be tuned using a full learnable PID controller or any (robust and interpretable) machine learning model.</a:t>
            </a:r>
          </a:p>
          <a:p>
            <a:pPr algn="just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431E8-FB72-4D0E-A7DA-2B47B97F4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25FA2-8FFC-401D-A3C2-D5BEC554A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6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4A76-ED1D-40A2-9F9C-24AB47A89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Thank You!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81579-AC47-437D-AD6E-9536BDA6A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07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F92A-51CC-4AF1-A722-C2F2FAF8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Plan Bouquets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0E367-22D5-4A17-9822-897D86CC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ABBC6-8BD0-41CA-A7C8-EE16DB98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6C2EB10-C7DA-4EA8-AAA4-A27D9DBC53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2" y="1622881"/>
            <a:ext cx="4301158" cy="4641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55A00E-D006-436E-87CB-AB88FBF6F451}"/>
                  </a:ext>
                </a:extLst>
              </p:cNvPr>
              <p:cNvSpPr txBox="1"/>
              <p:nvPr/>
            </p:nvSpPr>
            <p:spPr>
              <a:xfrm>
                <a:off x="5344663" y="1637971"/>
                <a:ext cx="3170686" cy="893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𝑝𝑏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endParaRPr lang="en-IN" sz="1600" dirty="0"/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𝑝𝑏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𝑝𝑏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𝑝𝑏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55A00E-D006-436E-87CB-AB88FBF6F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663" y="1637971"/>
                <a:ext cx="3170686" cy="893193"/>
              </a:xfrm>
              <a:prstGeom prst="rect">
                <a:avLst/>
              </a:prstGeom>
              <a:blipFill>
                <a:blip r:embed="rId3"/>
                <a:stretch>
                  <a:fillRect b="-20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A00CA2-BBD4-4162-A735-667A100DD071}"/>
                  </a:ext>
                </a:extLst>
              </p:cNvPr>
              <p:cNvSpPr txBox="1"/>
              <p:nvPr/>
            </p:nvSpPr>
            <p:spPr>
              <a:xfrm>
                <a:off x="5344663" y="2746996"/>
                <a:ext cx="1470583" cy="636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A00CA2-BBD4-4162-A735-667A100DD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663" y="2746996"/>
                <a:ext cx="1470583" cy="636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389144-1C57-4974-A9DF-24C47EE44605}"/>
                  </a:ext>
                </a:extLst>
              </p:cNvPr>
              <p:cNvSpPr txBox="1"/>
              <p:nvPr/>
            </p:nvSpPr>
            <p:spPr>
              <a:xfrm>
                <a:off x="5344663" y="3599028"/>
                <a:ext cx="2686640" cy="2373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𝑆𝑢𝑏𝑂𝑝𝑡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𝑝𝑏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𝑝𝑏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den>
                          </m:f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≤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br>
                  <a:rPr lang="en-US" sz="1600" b="0" dirty="0"/>
                </a:br>
                <a:endParaRPr lang="en-US" sz="1600" b="0" dirty="0"/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𝑈𝑠𝑖𝑛𝑔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𝑝𝑏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𝑀𝑆𝑂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389144-1C57-4974-A9DF-24C47EE44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663" y="3599028"/>
                <a:ext cx="2686640" cy="23734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117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E6B26-DA74-4D84-A67E-B777ED82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6A91-0E32-4114-B92C-E2E7BDFDD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Suboptimality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Worst Suboptimality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Maximum Suboptimality (MSO)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0ACA3-8B35-47D7-82AA-30B9E7AF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07AE1-3B2F-4D79-B1A7-9D68055B9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E31DF77B-F8B5-4A01-AEA4-B5953116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68" y="5536081"/>
            <a:ext cx="2785797" cy="468380"/>
          </a:xfrm>
          <a:prstGeom prst="rect">
            <a:avLst/>
          </a:prstGeom>
        </p:spPr>
      </p:pic>
      <p:pic>
        <p:nvPicPr>
          <p:cNvPr id="7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11C0881B-9A37-42D0-BFCA-EB684EE88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576" y="5532170"/>
            <a:ext cx="2604051" cy="468381"/>
          </a:xfrm>
          <a:prstGeom prst="rect">
            <a:avLst/>
          </a:prstGeom>
        </p:spPr>
      </p:pic>
      <p:pic>
        <p:nvPicPr>
          <p:cNvPr id="8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E5E9C823-CF64-4DDB-B510-A01FE4A70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58" y="4034047"/>
            <a:ext cx="3182422" cy="46838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286EF2-6CF2-4F68-A392-B446A13C21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57" y="2501677"/>
            <a:ext cx="3182421" cy="635525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7C84A2-C564-4B5E-BEF6-F6A4BF1F0D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11" y="2463896"/>
            <a:ext cx="3908583" cy="79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31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63DE-8E93-4F50-AFF0-88404286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Assumptions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4E874-4FC4-455A-ADBA-240D75611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Plan Cost Monotonicity (PCM)</a:t>
            </a:r>
          </a:p>
          <a:p>
            <a:r>
              <a:rPr lang="en-US">
                <a:cs typeface="Calibri"/>
              </a:rPr>
              <a:t>Axis Parallel Concave (APC)</a:t>
            </a:r>
          </a:p>
          <a:p>
            <a:r>
              <a:rPr lang="en-US">
                <a:cs typeface="Calibri"/>
              </a:rPr>
              <a:t>Perfect Cost Model of Optimizer</a:t>
            </a:r>
          </a:p>
          <a:p>
            <a:r>
              <a:rPr lang="en-US">
                <a:cs typeface="Calibri"/>
              </a:rPr>
              <a:t>Bounded Cost Growth (BCG)</a:t>
            </a:r>
          </a:p>
          <a:p>
            <a:r>
              <a:rPr lang="en-US">
                <a:cs typeface="Calibri"/>
              </a:rPr>
              <a:t>Piece-wise Axis Parallel Linear (APL)</a:t>
            </a:r>
          </a:p>
          <a:p>
            <a:r>
              <a:rPr lang="en-US">
                <a:ea typeface="+mn-lt"/>
                <a:cs typeface="+mn-lt"/>
              </a:rPr>
              <a:t>Selectivity Independence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30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63DE-8E93-4F50-AFF0-88404286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Linearity &amp; BCG of OCS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6F6ADEF-D173-468F-AB27-8F9DF496A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452" y="1637189"/>
            <a:ext cx="3732340" cy="302797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F7F15-77E8-4EE2-A068-9B7C9BF906F7}"/>
              </a:ext>
            </a:extLst>
          </p:cNvPr>
          <p:cNvSpPr txBox="1"/>
          <p:nvPr/>
        </p:nvSpPr>
        <p:spPr>
          <a:xfrm>
            <a:off x="619490" y="5576572"/>
            <a:ext cx="7899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Note:</a:t>
            </a:r>
            <a:r>
              <a:rPr lang="en-US">
                <a:cs typeface="Calibri"/>
              </a:rPr>
              <a:t> APL and BCG behavior of Plan Cost Functions implies similar behavior of OCS</a:t>
            </a:r>
          </a:p>
        </p:txBody>
      </p:sp>
      <p:pic>
        <p:nvPicPr>
          <p:cNvPr id="8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90945CF6-706C-464B-87B1-6ED3EDF6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53" y="1632995"/>
            <a:ext cx="1550505" cy="297898"/>
          </a:xfrm>
          <a:prstGeom prst="rect">
            <a:avLst/>
          </a:prstGeom>
        </p:spPr>
      </p:pic>
      <p:pic>
        <p:nvPicPr>
          <p:cNvPr id="9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9B9F997-01C8-4F19-8127-78C5B2D1A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028" y="2192905"/>
            <a:ext cx="3339547" cy="356575"/>
          </a:xfrm>
          <a:prstGeom prst="rect">
            <a:avLst/>
          </a:prstGeom>
        </p:spPr>
      </p:pic>
      <p:pic>
        <p:nvPicPr>
          <p:cNvPr id="10" name="Picture 10" descr="A drawing of a face&#10;&#10;Description automatically generated">
            <a:extLst>
              <a:ext uri="{FF2B5EF4-FFF2-40B4-BE49-F238E27FC236}">
                <a16:creationId xmlns:a16="http://schemas.microsoft.com/office/drawing/2014/main" id="{8F19D639-A775-41F4-A739-47CA33DF4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028" y="2874480"/>
            <a:ext cx="2743200" cy="342306"/>
          </a:xfrm>
          <a:prstGeom prst="rect">
            <a:avLst/>
          </a:prstGeom>
        </p:spPr>
      </p:pic>
      <p:pic>
        <p:nvPicPr>
          <p:cNvPr id="11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597B18-445F-4250-8A58-E57DDE78D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028" y="4168225"/>
            <a:ext cx="1223935" cy="324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2CB709-B903-402D-89D2-E68DD8E4749C}"/>
              </a:ext>
            </a:extLst>
          </p:cNvPr>
          <p:cNvSpPr txBox="1"/>
          <p:nvPr/>
        </p:nvSpPr>
        <p:spPr>
          <a:xfrm>
            <a:off x="804073" y="4951826"/>
            <a:ext cx="33697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(a) Exemplar piecewise linear OCS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4FAD1-52F5-4182-A734-863667F0222A}"/>
              </a:ext>
            </a:extLst>
          </p:cNvPr>
          <p:cNvSpPr txBox="1"/>
          <p:nvPr/>
        </p:nvSpPr>
        <p:spPr>
          <a:xfrm>
            <a:off x="4861654" y="35269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Common observation 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76AB25-315A-42BB-BB80-691AED4212B7}"/>
              </a:ext>
            </a:extLst>
          </p:cNvPr>
          <p:cNvSpPr txBox="1"/>
          <p:nvPr/>
        </p:nvSpPr>
        <p:spPr>
          <a:xfrm>
            <a:off x="5262482" y="4951825"/>
            <a:ext cx="3185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(b) Definition of BCG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41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Bouquets Compilation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CCE3B-969C-4F11-A225-0BCC970D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dirty="0">
                    <a:cs typeface="Calibri"/>
                  </a:rPr>
                  <a:t>Full Space Exploration</a:t>
                </a:r>
              </a:p>
              <a:p>
                <a:pPr lvl="1"/>
                <a:r>
                  <a:rPr lang="en-US" dirty="0">
                    <a:cs typeface="Calibri"/>
                  </a:rPr>
                  <a:t>Do optimizer calls at all points, and take only feasible points, i.e. those whose cost lies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en-US" b="0" dirty="0">
                  <a:cs typeface="Calibri"/>
                </a:endParaRPr>
              </a:p>
              <a:p>
                <a:pPr lvl="1"/>
                <a:r>
                  <a:rPr lang="en-US" dirty="0">
                    <a:cs typeface="Calibri"/>
                  </a:rPr>
                  <a:t>Total calls made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𝑅𝐸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𝐷𝑖𝑚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dirty="0">
                  <a:cs typeface="Calibri"/>
                </a:endParaRPr>
              </a:p>
              <a:p>
                <a:r>
                  <a:rPr lang="en-US" dirty="0">
                    <a:cs typeface="Calibri"/>
                  </a:rPr>
                  <a:t>NEXUS</a:t>
                </a:r>
              </a:p>
              <a:p>
                <a:pPr lvl="1"/>
                <a:r>
                  <a:rPr lang="en-US" dirty="0">
                    <a:cs typeface="Calibri"/>
                  </a:rPr>
                  <a:t>Initial seed on one boundary is located</a:t>
                </a:r>
              </a:p>
              <a:p>
                <a:pPr lvl="1"/>
                <a:r>
                  <a:rPr lang="en-US" dirty="0">
                    <a:cs typeface="Calibri"/>
                  </a:rPr>
                  <a:t>Neighboring points of seed are explored to create contours</a:t>
                </a:r>
              </a:p>
              <a:p>
                <a:pPr lvl="1"/>
                <a:r>
                  <a:rPr lang="en-US" dirty="0">
                    <a:cs typeface="Calibri"/>
                  </a:rPr>
                  <a:t>Worst case calls made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𝐷𝑖𝑚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𝑅𝐸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𝐷𝑖𝑚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b="0" dirty="0">
                  <a:cs typeface="Calibri"/>
                </a:endParaRPr>
              </a:p>
              <a:p>
                <a:pPr lvl="1"/>
                <a:r>
                  <a:rPr lang="en-US" dirty="0">
                    <a:cs typeface="Calibri"/>
                  </a:rPr>
                  <a:t>Speed-up guaranteed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𝐷𝑖𝑚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𝑅𝐸𝑆</m:t>
                    </m:r>
                  </m:oMath>
                </a14:m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CCE3B-969C-4F11-A225-0BCC970D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4" t="-2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7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4A6C-15BB-4BB7-AB9A-CCB3E4BD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Understanding NEXUS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FB157-E8BD-441A-AECF-D653991CFE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Reduces optimizer calls by avoiding all points of ESS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𝑑𝑖𝑚𝑒𝑛𝑠𝑖𝑜𝑛𝑎𝑙</m:t>
                    </m:r>
                  </m:oMath>
                </a14:m>
                <a:r>
                  <a:rPr lang="en-US" dirty="0"/>
                  <a:t> version solved by multiple 2D exploration in recursive fashion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FB157-E8BD-441A-AECF-D653991CFE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4" t="-2151" r="-16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92FD8-93BC-4585-B1A3-D4C288967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042583-0E46-4007-9D71-677A81CA5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4831329-14DC-401D-B7A0-07ABAAA85F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428999"/>
            <a:ext cx="7886699" cy="283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7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2563DE-8E93-4F50-AFF0-884042867D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latin typeface="Arvo"/>
                  </a:rPr>
                  <a:t> on Cost Deviation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2563DE-8E93-4F50-AFF0-884042867D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7/11/2020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9</a:t>
            </a:fld>
            <a:endParaRPr lang="en-US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9E91DE-F411-4BD3-A381-1825A65A0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" r="211"/>
          <a:stretch/>
        </p:blipFill>
        <p:spPr>
          <a:xfrm>
            <a:off x="1217296" y="1776317"/>
            <a:ext cx="6695224" cy="4488118"/>
          </a:xfrm>
        </p:spPr>
      </p:pic>
    </p:spTree>
    <p:extLst>
      <p:ext uri="{BB962C8B-B14F-4D97-AF65-F5344CB8AC3E}">
        <p14:creationId xmlns:p14="http://schemas.microsoft.com/office/powerpoint/2010/main" val="1726717574"/>
      </p:ext>
    </p:extLst>
  </p:cSld>
  <p:clrMapOvr>
    <a:masterClrMapping/>
  </p:clrMapOvr>
</p:sld>
</file>

<file path=ppt/theme/theme1.xml><?xml version="1.0" encoding="utf-8"?>
<a:theme xmlns:a="http://schemas.openxmlformats.org/drawingml/2006/main" name="IISc-SERC-v2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DS">
      <a:majorFont>
        <a:latin typeface="Arv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ISc-CDS-v2.potx" id="{59A8C1D1-1A3E-41D4-A4E0-35B357317F1F}" vid="{EC92949F-16A2-4175-BD07-89C1A40845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IISc-CDS-v2 - Copy</Template>
  <TotalTime>278</TotalTime>
  <Words>647</Words>
  <Application>Microsoft Office PowerPoint</Application>
  <PresentationFormat>On-screen Show (4:3)</PresentationFormat>
  <Paragraphs>137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Wingdings</vt:lpstr>
      <vt:lpstr>Arvo</vt:lpstr>
      <vt:lpstr>Calibri</vt:lpstr>
      <vt:lpstr>Arial</vt:lpstr>
      <vt:lpstr>Economica</vt:lpstr>
      <vt:lpstr>Courier New</vt:lpstr>
      <vt:lpstr>Cambria Math</vt:lpstr>
      <vt:lpstr>IISc-SERC-v2</vt:lpstr>
      <vt:lpstr>Robust Contour Discovery for Plan Bouquets</vt:lpstr>
      <vt:lpstr>Introduction</vt:lpstr>
      <vt:lpstr>Plan Bouquets</vt:lpstr>
      <vt:lpstr>Performance Metrics</vt:lpstr>
      <vt:lpstr>Assumptions</vt:lpstr>
      <vt:lpstr>Linearity &amp; BCG of OCS</vt:lpstr>
      <vt:lpstr>Bouquets Compilation</vt:lpstr>
      <vt:lpstr>Understanding NEXUS</vt:lpstr>
      <vt:lpstr>MSO_g on Cost Deviation</vt:lpstr>
      <vt:lpstr>PowerPoint Presentation</vt:lpstr>
      <vt:lpstr>Cons of existing methods</vt:lpstr>
      <vt:lpstr>NEXUS Cost Deviation</vt:lpstr>
      <vt:lpstr>AdaNEXUS</vt:lpstr>
      <vt:lpstr>AdaNEXUS</vt:lpstr>
      <vt:lpstr>Experiments</vt:lpstr>
      <vt:lpstr>Lesser Optimizer Calls</vt:lpstr>
      <vt:lpstr>Reduced Cost Deviation</vt:lpstr>
      <vt:lpstr>Reduced Cost Deviation</vt:lpstr>
      <vt:lpstr>Plan Cardinalities</vt:lpstr>
      <vt:lpstr>Conclusion &amp; 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Udit Chaudhary</dc:creator>
  <cp:lastModifiedBy>Udit Chaudhary</cp:lastModifiedBy>
  <cp:revision>301</cp:revision>
  <dcterms:created xsi:type="dcterms:W3CDTF">2020-07-01T06:50:22Z</dcterms:created>
  <dcterms:modified xsi:type="dcterms:W3CDTF">2020-07-11T10:36:46Z</dcterms:modified>
</cp:coreProperties>
</file>